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17068800" cy="9601200"/>
  <p:notesSz cx="6797675" cy="9926638"/>
  <p:defaultTextStyle>
    <a:defPPr>
      <a:defRPr lang="fr-FR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5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E858"/>
    <a:srgbClr val="B6EB8A"/>
    <a:srgbClr val="B3E08D"/>
    <a:srgbClr val="FFCC00"/>
    <a:srgbClr val="604A7B"/>
    <a:srgbClr val="C0D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BAE33-50ED-FE43-8366-BB37F983B98F}" v="262" dt="2024-11-26T10:25:47.094"/>
    <p1510:client id="{8B86ECE3-6CF3-90AC-C82A-6FAC759865F7}" v="11" dt="2024-11-26T12:50:27.730"/>
    <p1510:client id="{DCB9C15C-FCD0-0114-A69C-66B7EABE87A5}" v="48" dt="2024-11-26T12:59:32.571"/>
    <p1510:client id="{EAF3DDF1-8CAA-F4C8-E619-8D5179238886}" v="158" dt="2024-11-26T08:38:01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7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086" y="132"/>
      </p:cViewPr>
      <p:guideLst>
        <p:guide orient="horz" pos="3024"/>
        <p:guide pos="5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6FB53-C04A-4048-8AFC-24A0B3ADA68F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388AC-A2D6-4EA2-8F1D-57B7782A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95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0160" y="2982599"/>
            <a:ext cx="14508480" cy="205803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60320" y="5440680"/>
            <a:ext cx="1194816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2374880" y="384497"/>
            <a:ext cx="3840480" cy="819213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53440" y="384497"/>
            <a:ext cx="11236960" cy="819213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8317" y="6169664"/>
            <a:ext cx="1450848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48317" y="4069399"/>
            <a:ext cx="1450848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6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2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3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4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5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53440" y="2240281"/>
            <a:ext cx="753872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676640" y="2240281"/>
            <a:ext cx="753872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442" y="2149161"/>
            <a:ext cx="754168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00" b="1"/>
            </a:lvl3pPr>
            <a:lvl4pPr marL="1920192" indent="0">
              <a:buNone/>
              <a:defRPr sz="2200" b="1"/>
            </a:lvl4pPr>
            <a:lvl5pPr marL="2560256" indent="0">
              <a:buNone/>
              <a:defRPr sz="2200" b="1"/>
            </a:lvl5pPr>
            <a:lvl6pPr marL="3200320" indent="0">
              <a:buNone/>
              <a:defRPr sz="2200" b="1"/>
            </a:lvl6pPr>
            <a:lvl7pPr marL="3840384" indent="0">
              <a:buNone/>
              <a:defRPr sz="2200" b="1"/>
            </a:lvl7pPr>
            <a:lvl8pPr marL="4480448" indent="0">
              <a:buNone/>
              <a:defRPr sz="2200" b="1"/>
            </a:lvl8pPr>
            <a:lvl9pPr marL="5120512" indent="0">
              <a:buNone/>
              <a:defRPr sz="2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53442" y="3044826"/>
            <a:ext cx="7541684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8670717" y="2149161"/>
            <a:ext cx="7544647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00" b="1"/>
            </a:lvl3pPr>
            <a:lvl4pPr marL="1920192" indent="0">
              <a:buNone/>
              <a:defRPr sz="2200" b="1"/>
            </a:lvl4pPr>
            <a:lvl5pPr marL="2560256" indent="0">
              <a:buNone/>
              <a:defRPr sz="2200" b="1"/>
            </a:lvl5pPr>
            <a:lvl6pPr marL="3200320" indent="0">
              <a:buNone/>
              <a:defRPr sz="2200" b="1"/>
            </a:lvl6pPr>
            <a:lvl7pPr marL="3840384" indent="0">
              <a:buNone/>
              <a:defRPr sz="2200" b="1"/>
            </a:lvl7pPr>
            <a:lvl8pPr marL="4480448" indent="0">
              <a:buNone/>
              <a:defRPr sz="2200" b="1"/>
            </a:lvl8pPr>
            <a:lvl9pPr marL="5120512" indent="0">
              <a:buNone/>
              <a:defRPr sz="2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8670717" y="3044826"/>
            <a:ext cx="7544647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443" y="382270"/>
            <a:ext cx="5615517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73428" y="382271"/>
            <a:ext cx="9541933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53443" y="2009141"/>
            <a:ext cx="5615517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64" indent="0">
              <a:buNone/>
              <a:defRPr sz="1700"/>
            </a:lvl2pPr>
            <a:lvl3pPr marL="1280128" indent="0">
              <a:buNone/>
              <a:defRPr sz="1400"/>
            </a:lvl3pPr>
            <a:lvl4pPr marL="1920192" indent="0">
              <a:buNone/>
              <a:defRPr sz="1300"/>
            </a:lvl4pPr>
            <a:lvl5pPr marL="2560256" indent="0">
              <a:buNone/>
              <a:defRPr sz="1300"/>
            </a:lvl5pPr>
            <a:lvl6pPr marL="3200320" indent="0">
              <a:buNone/>
              <a:defRPr sz="1300"/>
            </a:lvl6pPr>
            <a:lvl7pPr marL="3840384" indent="0">
              <a:buNone/>
              <a:defRPr sz="1300"/>
            </a:lvl7pPr>
            <a:lvl8pPr marL="4480448" indent="0">
              <a:buNone/>
              <a:defRPr sz="1300"/>
            </a:lvl8pPr>
            <a:lvl9pPr marL="5120512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5604" y="6720843"/>
            <a:ext cx="1024128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345604" y="857885"/>
            <a:ext cx="1024128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64" indent="0">
              <a:buNone/>
              <a:defRPr sz="3900"/>
            </a:lvl2pPr>
            <a:lvl3pPr marL="1280128" indent="0">
              <a:buNone/>
              <a:defRPr sz="3400"/>
            </a:lvl3pPr>
            <a:lvl4pPr marL="1920192" indent="0">
              <a:buNone/>
              <a:defRPr sz="2800"/>
            </a:lvl4pPr>
            <a:lvl5pPr marL="2560256" indent="0">
              <a:buNone/>
              <a:defRPr sz="2800"/>
            </a:lvl5pPr>
            <a:lvl6pPr marL="3200320" indent="0">
              <a:buNone/>
              <a:defRPr sz="2800"/>
            </a:lvl6pPr>
            <a:lvl7pPr marL="3840384" indent="0">
              <a:buNone/>
              <a:defRPr sz="2800"/>
            </a:lvl7pPr>
            <a:lvl8pPr marL="4480448" indent="0">
              <a:buNone/>
              <a:defRPr sz="2800"/>
            </a:lvl8pPr>
            <a:lvl9pPr marL="5120512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345604" y="7514276"/>
            <a:ext cx="1024128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64" indent="0">
              <a:buNone/>
              <a:defRPr sz="1700"/>
            </a:lvl2pPr>
            <a:lvl3pPr marL="1280128" indent="0">
              <a:buNone/>
              <a:defRPr sz="1400"/>
            </a:lvl3pPr>
            <a:lvl4pPr marL="1920192" indent="0">
              <a:buNone/>
              <a:defRPr sz="1300"/>
            </a:lvl4pPr>
            <a:lvl5pPr marL="2560256" indent="0">
              <a:buNone/>
              <a:defRPr sz="1300"/>
            </a:lvl5pPr>
            <a:lvl6pPr marL="3200320" indent="0">
              <a:buNone/>
              <a:defRPr sz="1300"/>
            </a:lvl6pPr>
            <a:lvl7pPr marL="3840384" indent="0">
              <a:buNone/>
              <a:defRPr sz="1300"/>
            </a:lvl7pPr>
            <a:lvl8pPr marL="4480448" indent="0">
              <a:buNone/>
              <a:defRPr sz="1300"/>
            </a:lvl8pPr>
            <a:lvl9pPr marL="5120512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53440" y="384493"/>
            <a:ext cx="1536192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440" y="2240281"/>
            <a:ext cx="1536192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53440" y="8898894"/>
            <a:ext cx="39827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D1B9-D90E-CD40-8C93-E7DCB7929749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31840" y="8898894"/>
            <a:ext cx="54051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232640" y="8898894"/>
            <a:ext cx="39827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EDA94-9393-E848-875F-39B373DBCB3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64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48" indent="-480048" algn="l" defTabSz="640064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04" indent="-400040" algn="l" defTabSz="640064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160" indent="-320032" algn="l" defTabSz="640064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24" indent="-320032" algn="l" defTabSz="64006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88" indent="-320032" algn="l" defTabSz="640064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52" indent="-320032" algn="l" defTabSz="640064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416" indent="-320032" algn="l" defTabSz="640064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indent="-320032" algn="l" defTabSz="640064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44" indent="-320032" algn="l" defTabSz="640064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28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92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56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320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84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48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512" algn="l" defTabSz="64006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F920CE0-F792-F281-693A-741FF118E2A4}"/>
              </a:ext>
            </a:extLst>
          </p:cNvPr>
          <p:cNvSpPr/>
          <p:nvPr/>
        </p:nvSpPr>
        <p:spPr>
          <a:xfrm>
            <a:off x="11400543" y="2715899"/>
            <a:ext cx="1764000" cy="673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cxnSp>
        <p:nvCxnSpPr>
          <p:cNvPr id="111" name="Connecteur droit 110"/>
          <p:cNvCxnSpPr>
            <a:cxnSpLocks/>
          </p:cNvCxnSpPr>
          <p:nvPr/>
        </p:nvCxnSpPr>
        <p:spPr>
          <a:xfrm flipH="1" flipV="1">
            <a:off x="2985080" y="2264382"/>
            <a:ext cx="10567" cy="1393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/>
          <p:cNvCxnSpPr>
            <a:cxnSpLocks/>
          </p:cNvCxnSpPr>
          <p:nvPr/>
        </p:nvCxnSpPr>
        <p:spPr>
          <a:xfrm flipH="1" flipV="1">
            <a:off x="9498319" y="2262524"/>
            <a:ext cx="11102" cy="6077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>
            <a:cxnSpLocks/>
          </p:cNvCxnSpPr>
          <p:nvPr/>
        </p:nvCxnSpPr>
        <p:spPr>
          <a:xfrm flipH="1" flipV="1">
            <a:off x="10430244" y="2750946"/>
            <a:ext cx="10567" cy="1393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>
            <a:cxnSpLocks/>
          </p:cNvCxnSpPr>
          <p:nvPr/>
        </p:nvCxnSpPr>
        <p:spPr>
          <a:xfrm flipH="1" flipV="1">
            <a:off x="8567365" y="2781841"/>
            <a:ext cx="10567" cy="1393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>
            <a:cxnSpLocks/>
          </p:cNvCxnSpPr>
          <p:nvPr/>
        </p:nvCxnSpPr>
        <p:spPr>
          <a:xfrm flipH="1" flipV="1">
            <a:off x="14639032" y="2286000"/>
            <a:ext cx="10567" cy="1393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>
            <a:cxnSpLocks/>
          </p:cNvCxnSpPr>
          <p:nvPr/>
        </p:nvCxnSpPr>
        <p:spPr>
          <a:xfrm flipH="1" flipV="1">
            <a:off x="4745327" y="2282452"/>
            <a:ext cx="10567" cy="1393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cxnSpLocks/>
          </p:cNvCxnSpPr>
          <p:nvPr/>
        </p:nvCxnSpPr>
        <p:spPr>
          <a:xfrm flipH="1" flipV="1">
            <a:off x="6639795" y="2270260"/>
            <a:ext cx="10567" cy="1393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cxnSpLocks/>
          </p:cNvCxnSpPr>
          <p:nvPr/>
        </p:nvCxnSpPr>
        <p:spPr>
          <a:xfrm flipV="1">
            <a:off x="3114660" y="360433"/>
            <a:ext cx="2585666" cy="10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cxnSpLocks/>
          </p:cNvCxnSpPr>
          <p:nvPr/>
        </p:nvCxnSpPr>
        <p:spPr>
          <a:xfrm>
            <a:off x="6929788" y="858896"/>
            <a:ext cx="6342" cy="13991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475301" y="78447"/>
            <a:ext cx="1892844" cy="20746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48103" y="162364"/>
            <a:ext cx="1728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Communication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Sarah HUET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6484" y="774949"/>
            <a:ext cx="1728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Coordination Manif. publiques et gestion des salles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550121" y="1376489"/>
            <a:ext cx="1728000" cy="724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Police Municipale 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Jean-Marie AVILA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Franck ROHLION (adjoint)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21860" y="7342"/>
            <a:ext cx="2458922" cy="83862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753686" y="105101"/>
            <a:ext cx="2243450" cy="614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 Maire</a:t>
            </a:r>
          </a:p>
          <a:p>
            <a:pPr algn="ctr"/>
            <a:r>
              <a:rPr lang="fr-FR" sz="1800" dirty="0">
                <a:solidFill>
                  <a:schemeClr val="tx1"/>
                </a:solidFill>
              </a:rPr>
              <a:t>Brigitte TERRAZA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3005" y="1124104"/>
            <a:ext cx="2458922" cy="6421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5759779" y="1256523"/>
            <a:ext cx="2352863" cy="389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Direction Générale des Services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Quentin BRAURE DE CALIGNON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1968615" y="110333"/>
            <a:ext cx="2120736" cy="43704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fr-FR" sz="1000" b="1" dirty="0"/>
              <a:t>Domaines en partie mutualisés auprès de Bordeaux Métropole</a:t>
            </a:r>
          </a:p>
        </p:txBody>
      </p:sp>
      <p:cxnSp>
        <p:nvCxnSpPr>
          <p:cNvPr id="45" name="Connecteur droit 44"/>
          <p:cNvCxnSpPr>
            <a:cxnSpLocks/>
          </p:cNvCxnSpPr>
          <p:nvPr/>
        </p:nvCxnSpPr>
        <p:spPr>
          <a:xfrm>
            <a:off x="1103208" y="2209233"/>
            <a:ext cx="13493051" cy="1180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043574" y="2708040"/>
            <a:ext cx="1764000" cy="673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 sz="2000"/>
          </a:p>
        </p:txBody>
      </p:sp>
      <p:sp>
        <p:nvSpPr>
          <p:cNvPr id="56" name="Rectangle 55"/>
          <p:cNvSpPr/>
          <p:nvPr/>
        </p:nvSpPr>
        <p:spPr>
          <a:xfrm>
            <a:off x="3926415" y="2705326"/>
            <a:ext cx="1764000" cy="673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4103531" y="2850642"/>
            <a:ext cx="1476000" cy="88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TECHNIQUE</a:t>
            </a:r>
          </a:p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Arnaud COUTANT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810221" y="2715898"/>
            <a:ext cx="1764000" cy="673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5979127" y="2844320"/>
            <a:ext cx="1476000" cy="88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AMÉNAGEMENT ET MOBILITES </a:t>
            </a:r>
          </a:p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Dominique PILON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670706" y="2705325"/>
            <a:ext cx="1764000" cy="673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9547657" y="2715899"/>
            <a:ext cx="1764000" cy="6732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13472302" y="2732770"/>
            <a:ext cx="3216604" cy="6732000"/>
          </a:xfrm>
          <a:prstGeom prst="rect">
            <a:avLst/>
          </a:prstGeom>
          <a:solidFill>
            <a:srgbClr val="C0D30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13591207" y="2847763"/>
            <a:ext cx="2951644" cy="88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SOLIDARITÉS</a:t>
            </a:r>
          </a:p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Nadège BALEIX MATHE</a:t>
            </a:r>
          </a:p>
        </p:txBody>
      </p:sp>
      <p:sp>
        <p:nvSpPr>
          <p:cNvPr id="66" name="Rectangle 65"/>
          <p:cNvSpPr/>
          <p:nvPr/>
        </p:nvSpPr>
        <p:spPr>
          <a:xfrm rot="19905135">
            <a:off x="13606076" y="2938751"/>
            <a:ext cx="736827" cy="2093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CCAS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185404" y="5378836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Direction Ressources humaines</a:t>
            </a:r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Marie KAMARA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205335" y="4399799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Direction Finances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Nathalie SARRAILLET</a:t>
            </a: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050890" y="4650910"/>
            <a:ext cx="1437916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Bâtiments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Eva WINTERSHEIM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060236" y="5531417"/>
            <a:ext cx="1476000" cy="7041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Logistique &amp;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Moyens généraux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En cours de recrutement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957413" y="4682043"/>
            <a:ext cx="1497715" cy="16858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Transition du territoire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Léa LAROUMAGNE</a:t>
            </a:r>
          </a:p>
          <a:p>
            <a:pPr algn="ctr"/>
            <a:endParaRPr lang="fr-FR" sz="1100" dirty="0">
              <a:solidFill>
                <a:srgbClr val="FF0000"/>
              </a:solidFill>
            </a:endParaRPr>
          </a:p>
          <a:p>
            <a:pPr algn="ctr"/>
            <a:endParaRPr lang="fr-FR" sz="1100" dirty="0">
              <a:solidFill>
                <a:srgbClr val="FF0000"/>
              </a:solidFill>
            </a:endParaRPr>
          </a:p>
          <a:p>
            <a:pPr algn="ctr"/>
            <a:endParaRPr lang="fr-FR" sz="1100" dirty="0">
              <a:solidFill>
                <a:srgbClr val="FF0000"/>
              </a:solidFill>
            </a:endParaRPr>
          </a:p>
          <a:p>
            <a:pPr algn="ctr"/>
            <a:endParaRPr lang="fr-FR" sz="1100" dirty="0">
              <a:solidFill>
                <a:srgbClr val="FF0000"/>
              </a:solidFill>
            </a:endParaRPr>
          </a:p>
          <a:p>
            <a:pPr algn="ctr"/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764472" y="3163069"/>
            <a:ext cx="1590239" cy="9363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SPORT, JEUNESSE ET VIE ASSOCIATIVE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755515" y="5640744"/>
            <a:ext cx="1587153" cy="10287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Sport et Jeunesse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Emmanuel PEHAU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Stéphanie FALZON</a:t>
            </a:r>
            <a:endParaRPr lang="fr-FR" sz="11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 (adjoints)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3541470" y="5219471"/>
            <a:ext cx="144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Action sociale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Isabelle DETCHENIQUE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3535293" y="5970990"/>
            <a:ext cx="144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Séniors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Valérie TOURNIER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3550818" y="6682798"/>
            <a:ext cx="1440000" cy="6570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Soins à domicile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Nadège BALEIX MATHE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3541470" y="7558655"/>
            <a:ext cx="1440000" cy="718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Aide à domicile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Betty DUBOIS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Elodie BILLAT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864808" y="2520560"/>
            <a:ext cx="5029346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DGA ENFANCE ANIMATION</a:t>
            </a:r>
          </a:p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Perrine NOBLE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677637" y="86905"/>
            <a:ext cx="1711105" cy="10001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782119" y="125887"/>
            <a:ext cx="1510412" cy="8670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Cabinet du Maire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Florian GUILLON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Cheffe de Cabinet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Nadia GANNOUNI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5080705" y="3981164"/>
            <a:ext cx="1515644" cy="54490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Direction Petite Enfance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N. BALEIX MATHE</a:t>
            </a: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072221" y="3892999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Cellule administrative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5116005" y="7514220"/>
            <a:ext cx="1440000" cy="5690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Multi accueil Petit poucet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Céline MARTIN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5119772" y="8132297"/>
            <a:ext cx="144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Multi accueil Petit prince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Claire LEBRUN</a:t>
            </a:r>
          </a:p>
        </p:txBody>
      </p:sp>
      <p:sp>
        <p:nvSpPr>
          <p:cNvPr id="95" name="Rectangle 94"/>
          <p:cNvSpPr/>
          <p:nvPr/>
        </p:nvSpPr>
        <p:spPr>
          <a:xfrm>
            <a:off x="15107580" y="6166415"/>
            <a:ext cx="144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Multi accueil Arc en ciel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Nadia BENABID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5107580" y="6778980"/>
            <a:ext cx="1440000" cy="6861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Multi accueil Les lutins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Christine PAWLACZYK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5116005" y="5437707"/>
            <a:ext cx="1440000" cy="670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Accueil familial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Julie MANJARIMANANA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5119772" y="8717820"/>
            <a:ext cx="1440000" cy="6514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Relais petite enfance</a:t>
            </a:r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Véronique MOINIER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5107580" y="4688009"/>
            <a:ext cx="1440000" cy="6771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Lieu d’accueil enfants parents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764471" y="4193653"/>
            <a:ext cx="1589313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Cellule administrative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191239" y="2551815"/>
            <a:ext cx="1486833" cy="743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DGA RESSOURCES</a:t>
            </a:r>
          </a:p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RESSOURCES</a:t>
            </a:r>
          </a:p>
          <a:p>
            <a:pPr algn="ctr"/>
            <a:r>
              <a:rPr lang="fr-FR" sz="1100" b="1" dirty="0">
                <a:solidFill>
                  <a:srgbClr val="FF0000"/>
                </a:solidFill>
              </a:rPr>
              <a:t>Céline DURAND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30768" y="4659120"/>
            <a:ext cx="1493274" cy="571608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2176215" y="4377631"/>
            <a:ext cx="1493274" cy="571608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2208075" y="5356806"/>
            <a:ext cx="1493274" cy="571608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55919" y="5508060"/>
            <a:ext cx="1493274" cy="722054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10960001" y="173939"/>
            <a:ext cx="972366" cy="342973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15016620" y="156605"/>
            <a:ext cx="1569133" cy="29084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fr-FR" sz="1050" b="1" dirty="0"/>
              <a:t>MAJ 01/11/2024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4249EC-AF31-44A2-8D5F-749DD643A613}"/>
              </a:ext>
            </a:extLst>
          </p:cNvPr>
          <p:cNvSpPr/>
          <p:nvPr/>
        </p:nvSpPr>
        <p:spPr>
          <a:xfrm>
            <a:off x="13552773" y="8447311"/>
            <a:ext cx="1440000" cy="8773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Mission prévention-promotion de la santé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Marie-Cécile RABEAU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105AD3E-8D0C-425E-811B-3147AA6B801E}"/>
              </a:ext>
            </a:extLst>
          </p:cNvPr>
          <p:cNvSpPr/>
          <p:nvPr/>
        </p:nvSpPr>
        <p:spPr>
          <a:xfrm>
            <a:off x="8612070" y="1179075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Cellule Appui administratif et de projets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02BC4DD-C5B2-4291-B0C8-1A2AC6EAE20A}"/>
              </a:ext>
            </a:extLst>
          </p:cNvPr>
          <p:cNvSpPr/>
          <p:nvPr/>
        </p:nvSpPr>
        <p:spPr>
          <a:xfrm>
            <a:off x="6052920" y="5677963"/>
            <a:ext cx="1328413" cy="5527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Animation de la transition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Gilles TREZEGUET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B8C0DC5-08C5-476B-813E-3513EB9FA077}"/>
              </a:ext>
            </a:extLst>
          </p:cNvPr>
          <p:cNvSpPr/>
          <p:nvPr/>
        </p:nvSpPr>
        <p:spPr>
          <a:xfrm>
            <a:off x="2203908" y="6255789"/>
            <a:ext cx="1462665" cy="771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 anchorCtr="0"/>
          <a:lstStyle/>
          <a:p>
            <a:pPr algn="ctr"/>
            <a:r>
              <a:rPr lang="fr-FR" sz="1100" b="1">
                <a:solidFill>
                  <a:schemeClr val="tx1"/>
                </a:solidFill>
              </a:rPr>
              <a:t>Direction Juridique et </a:t>
            </a:r>
            <a:r>
              <a:rPr lang="fr-FR" sz="1100" b="1" dirty="0">
                <a:solidFill>
                  <a:schemeClr val="tx1"/>
                </a:solidFill>
              </a:rPr>
              <a:t>Commande publique</a:t>
            </a:r>
            <a:endParaRPr lang="fr-FR" sz="11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Charlène PILLOT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D1F2566-5A12-407C-9E90-BD1CDCE4BDF2}"/>
              </a:ext>
            </a:extLst>
          </p:cNvPr>
          <p:cNvSpPr/>
          <p:nvPr/>
        </p:nvSpPr>
        <p:spPr>
          <a:xfrm>
            <a:off x="2189623" y="7380156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Mission numérique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Eric LACABANE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3155863-EFD3-4ABF-8DD2-E9321CCBA24B}"/>
              </a:ext>
            </a:extLst>
          </p:cNvPr>
          <p:cNvSpPr/>
          <p:nvPr/>
        </p:nvSpPr>
        <p:spPr>
          <a:xfrm>
            <a:off x="2182246" y="8335334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Mission Prospective et SIG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Gregory BORDENAVE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D51727B-6ADE-428B-AB08-A47FC7E3A9F8}"/>
              </a:ext>
            </a:extLst>
          </p:cNvPr>
          <p:cNvSpPr/>
          <p:nvPr/>
        </p:nvSpPr>
        <p:spPr>
          <a:xfrm>
            <a:off x="2197652" y="6263042"/>
            <a:ext cx="1475999" cy="783704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EED6565-9AE7-45BD-809B-8F367FE63F7B}"/>
              </a:ext>
            </a:extLst>
          </p:cNvPr>
          <p:cNvSpPr/>
          <p:nvPr/>
        </p:nvSpPr>
        <p:spPr>
          <a:xfrm>
            <a:off x="2194319" y="7383080"/>
            <a:ext cx="1464953" cy="536003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184F2FB6-D50D-4873-A2ED-D9BB8B8CCF7C}"/>
              </a:ext>
            </a:extLst>
          </p:cNvPr>
          <p:cNvCxnSpPr>
            <a:cxnSpLocks/>
            <a:endCxn id="89" idx="1"/>
          </p:cNvCxnSpPr>
          <p:nvPr/>
        </p:nvCxnSpPr>
        <p:spPr>
          <a:xfrm flipV="1">
            <a:off x="8180593" y="1449075"/>
            <a:ext cx="431479" cy="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1618FB2-485F-49D9-92A0-C3A6DF2388C1}"/>
              </a:ext>
            </a:extLst>
          </p:cNvPr>
          <p:cNvSpPr/>
          <p:nvPr/>
        </p:nvSpPr>
        <p:spPr>
          <a:xfrm>
            <a:off x="13528986" y="4486575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Cellule administrative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DA5765B-578E-4E88-9EEB-444ACAB7FEC6}"/>
              </a:ext>
            </a:extLst>
          </p:cNvPr>
          <p:cNvSpPr/>
          <p:nvPr/>
        </p:nvSpPr>
        <p:spPr>
          <a:xfrm>
            <a:off x="2179203" y="3472042"/>
            <a:ext cx="1476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Cellule administrative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CCF7CE-915F-A06F-8A96-E15B5665A56F}"/>
              </a:ext>
            </a:extLst>
          </p:cNvPr>
          <p:cNvSpPr/>
          <p:nvPr/>
        </p:nvSpPr>
        <p:spPr>
          <a:xfrm>
            <a:off x="4064546" y="6419545"/>
            <a:ext cx="1476000" cy="9034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Cadre de vie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Stéphanie CRUCHON</a:t>
            </a:r>
          </a:p>
          <a:p>
            <a:pPr algn="ctr"/>
            <a:endParaRPr lang="fr-FR" sz="1100" dirty="0">
              <a:solidFill>
                <a:srgbClr val="FF0000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Roland RAVENEAU (adjoint)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ED29BE-3D22-8AF7-7CEA-C23F68BD8C41}"/>
              </a:ext>
            </a:extLst>
          </p:cNvPr>
          <p:cNvSpPr/>
          <p:nvPr/>
        </p:nvSpPr>
        <p:spPr>
          <a:xfrm>
            <a:off x="4061859" y="6394886"/>
            <a:ext cx="1493274" cy="961524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11546399" y="3333822"/>
            <a:ext cx="1512000" cy="64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ÉDUCATION</a:t>
            </a:r>
          </a:p>
          <a:p>
            <a:pPr algn="ctr"/>
            <a:r>
              <a:rPr lang="fr-FR" sz="1100" b="1" dirty="0">
                <a:solidFill>
                  <a:srgbClr val="FF0000"/>
                </a:solidFill>
              </a:rPr>
              <a:t>Sylvie BROUILLET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533557" y="5773197"/>
            <a:ext cx="1512000" cy="11624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Accueil de loisirs et périscolaire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En cours de recrutement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Valentin LEMAIRE (adjoint)</a:t>
            </a:r>
            <a:endParaRPr lang="fr-FR" sz="11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1533557" y="4917324"/>
            <a:ext cx="1512000" cy="700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 Vie scolaire et Restauration </a:t>
            </a:r>
            <a:r>
              <a:rPr lang="fr-FR" sz="1100" dirty="0">
                <a:solidFill>
                  <a:schemeClr val="tx1"/>
                </a:solidFill>
              </a:rPr>
              <a:t>Emilie MONARD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1533557" y="4130977"/>
            <a:ext cx="1512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Cellule administrative et Espace Famille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6E15B3-6759-0884-9E86-635EFA353211}"/>
              </a:ext>
            </a:extLst>
          </p:cNvPr>
          <p:cNvSpPr/>
          <p:nvPr/>
        </p:nvSpPr>
        <p:spPr>
          <a:xfrm>
            <a:off x="9684811" y="3171688"/>
            <a:ext cx="1512000" cy="64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rgbClr val="FF0000"/>
                </a:solidFill>
              </a:rPr>
              <a:t>POLE CULTURE </a:t>
            </a:r>
          </a:p>
          <a:p>
            <a:pPr algn="ctr"/>
            <a:r>
              <a:rPr lang="fr-FR" sz="1100" b="1" dirty="0">
                <a:solidFill>
                  <a:srgbClr val="FF0000"/>
                </a:solidFill>
              </a:rPr>
              <a:t>Mathilde BENOIST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A3ABEA-5B21-1167-7BD4-CF0B3D19B085}"/>
              </a:ext>
            </a:extLst>
          </p:cNvPr>
          <p:cNvSpPr/>
          <p:nvPr/>
        </p:nvSpPr>
        <p:spPr>
          <a:xfrm>
            <a:off x="9688784" y="4127673"/>
            <a:ext cx="1508026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Culturel </a:t>
            </a:r>
            <a:r>
              <a:rPr lang="fr-FR" sz="1100" b="1" dirty="0" err="1">
                <a:solidFill>
                  <a:schemeClr val="tx1"/>
                </a:solidFill>
              </a:rPr>
              <a:t>Treulon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Mathilde BENOIST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26D7F61-2183-1EF3-2E9A-6E0EA5018470}"/>
              </a:ext>
            </a:extLst>
          </p:cNvPr>
          <p:cNvSpPr/>
          <p:nvPr/>
        </p:nvSpPr>
        <p:spPr>
          <a:xfrm>
            <a:off x="9705134" y="5667801"/>
            <a:ext cx="1491676" cy="700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Ludomédiathèque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Perrine BLONDEL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225E56-BB37-E675-A0F1-E3EB913896CE}"/>
              </a:ext>
            </a:extLst>
          </p:cNvPr>
          <p:cNvSpPr/>
          <p:nvPr/>
        </p:nvSpPr>
        <p:spPr>
          <a:xfrm>
            <a:off x="9688783" y="4814273"/>
            <a:ext cx="1508027" cy="706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Service Ecole de musique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Anthony BATTAGLIA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A4940D-3036-7AC2-35D0-B22B854FFBA8}"/>
              </a:ext>
            </a:extLst>
          </p:cNvPr>
          <p:cNvSpPr/>
          <p:nvPr/>
        </p:nvSpPr>
        <p:spPr>
          <a:xfrm>
            <a:off x="7752344" y="4819964"/>
            <a:ext cx="1589312" cy="6532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Vie Associative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Mélissa BOISNE </a:t>
            </a:r>
          </a:p>
        </p:txBody>
      </p: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A532E969-FE4A-774C-BE03-B1ECFDF7169F}"/>
              </a:ext>
            </a:extLst>
          </p:cNvPr>
          <p:cNvCxnSpPr>
            <a:cxnSpLocks/>
          </p:cNvCxnSpPr>
          <p:nvPr/>
        </p:nvCxnSpPr>
        <p:spPr>
          <a:xfrm flipV="1">
            <a:off x="1111266" y="2224903"/>
            <a:ext cx="2768" cy="14734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6FBF053F-5562-9032-5AA0-88311C0F8AB0}"/>
              </a:ext>
            </a:extLst>
          </p:cNvPr>
          <p:cNvSpPr/>
          <p:nvPr/>
        </p:nvSpPr>
        <p:spPr>
          <a:xfrm>
            <a:off x="159193" y="2722243"/>
            <a:ext cx="1764000" cy="671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 sz="200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4DC67DD-D6A4-E17F-CE43-D7BE3D5C7274}"/>
              </a:ext>
            </a:extLst>
          </p:cNvPr>
          <p:cNvSpPr/>
          <p:nvPr/>
        </p:nvSpPr>
        <p:spPr>
          <a:xfrm>
            <a:off x="266047" y="2848356"/>
            <a:ext cx="1529340" cy="229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 anchorCtr="0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RELATIONS USAGERS, ACTION ÉCONNOMIQUE ET QUALITÉ DE L'ADMINISTRATION</a:t>
            </a:r>
            <a:endParaRPr lang="fr-FR" sz="1100" b="1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Alexis TIGNÈRES</a:t>
            </a:r>
            <a:endParaRPr lang="fr-FR" sz="11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9A5436A-4A9E-2D92-9E3C-58F0C95A2B2D}"/>
              </a:ext>
            </a:extLst>
          </p:cNvPr>
          <p:cNvSpPr/>
          <p:nvPr/>
        </p:nvSpPr>
        <p:spPr>
          <a:xfrm>
            <a:off x="382872" y="4181585"/>
            <a:ext cx="1295064" cy="8530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Relations Usagers 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Leïla OUIDANE</a:t>
            </a:r>
            <a:endParaRPr lang="fr-FR" sz="11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53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D18273AB99C47BCBAEFDF473F06C1" ma:contentTypeVersion="11" ma:contentTypeDescription="Crée un document." ma:contentTypeScope="" ma:versionID="870be43776f64d795cd7adb730cd8b13">
  <xsd:schema xmlns:xsd="http://www.w3.org/2001/XMLSchema" xmlns:xs="http://www.w3.org/2001/XMLSchema" xmlns:p="http://schemas.microsoft.com/office/2006/metadata/properties" xmlns:ns2="9fe247b3-1c6b-4eae-b7c3-7414c51ead8e" targetNamespace="http://schemas.microsoft.com/office/2006/metadata/properties" ma:root="true" ma:fieldsID="54555d93abf20a3652a97f7f8e218b47" ns2:_="">
    <xsd:import namespace="9fe247b3-1c6b-4eae-b7c3-7414c51ead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247b3-1c6b-4eae-b7c3-7414c51ead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E5C98F-6C01-4836-AA31-D221B477D5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181B26-5B79-4CC2-B2A5-4714EEA747A7}">
  <ds:schemaRefs>
    <ds:schemaRef ds:uri="http://schemas.microsoft.com/office/2006/metadata/properties"/>
    <ds:schemaRef ds:uri="http://purl.org/dc/terms/"/>
    <ds:schemaRef ds:uri="9fe247b3-1c6b-4eae-b7c3-7414c51ead8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090A8AC-41C4-4C5D-BD98-6308173F1D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247b3-1c6b-4eae-b7c3-7414c51ead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2916</TotalTime>
  <Words>327</Words>
  <Application>Microsoft Office PowerPoint</Application>
  <PresentationFormat>Personnalisé</PresentationFormat>
  <Paragraphs>142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Privat</dc:creator>
  <cp:lastModifiedBy>DURAND Céline</cp:lastModifiedBy>
  <cp:revision>261</cp:revision>
  <cp:lastPrinted>2016-03-29T11:46:31Z</cp:lastPrinted>
  <dcterms:created xsi:type="dcterms:W3CDTF">2016-01-26T20:13:39Z</dcterms:created>
  <dcterms:modified xsi:type="dcterms:W3CDTF">2024-12-05T09:45:19Z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0x010100AD6D18273AB99C47BCBAEFDF473F06C1</vt:lpwstr>
  </property>
  <property fmtid="{D5CDD505-2E9C-101B-9397-08002B2CF9AE}" pid="3" name="Order">
    <vt:r8>100</vt:r8>
  </property>
  <property fmtid="{D5CDD505-2E9C-101B-9397-08002B2CF9AE}" pid="4" name="_ExtendedDescription">
    <vt:lpwstr>Source#\\vm-fic-bru.bordeaux-it.fr\SRH\02_Procédures et documentation\20_Procédures\Kit accueil nouvel arrivant\Base de travail\Organigramme 01.07.24.pptx|Cible#https&amp;#58;//bdx.sharepoint.com/sites/RESSOURCES-BRU-RESSOURCESHUMAINES_https&amp;#58;//bdx.sharepoint.com/sites/RESSOURCES-BRU-RESSOURCESHUMAINES/Documents%20partages_RESSOURCES HUMAINES//RESSOURCES HUMAINES/02_Procédures et documentation/20_Procédures/Kit accueil nouvel arrivant/Base de travail/Organigramme 01.07.24.pptx|DateDernierAcces#09/07/2024 15&amp;#58;26&amp;#58;09</vt:lpwstr>
  </property>
</Properties>
</file>